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5" r:id="rId22"/>
    <p:sldId id="334"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4" autoAdjust="0"/>
    <p:restoredTop sz="85174"/>
  </p:normalViewPr>
  <p:slideViewPr>
    <p:cSldViewPr snapToGrid="0" snapToObjects="1">
      <p:cViewPr varScale="1">
        <p:scale>
          <a:sx n="72" d="100"/>
          <a:sy n="72" d="100"/>
        </p:scale>
        <p:origin x="60" y="5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PKOTOUNNOU\Desktop\Donnees_mc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Feuil3!$G$7</c:f>
              <c:strCache>
                <c:ptCount val="1"/>
                <c:pt idx="0">
                  <c:v>Accuracy</c:v>
                </c:pt>
              </c:strCache>
            </c:strRef>
          </c:tx>
          <c:spPr>
            <a:solidFill>
              <a:schemeClr val="accent1"/>
            </a:solidFill>
            <a:ln>
              <a:noFill/>
            </a:ln>
            <a:effectLst/>
          </c:spPr>
          <c:invertIfNegative val="0"/>
          <c:cat>
            <c:strRef>
              <c:f>Feuil3!$F$8:$F$11</c:f>
              <c:strCache>
                <c:ptCount val="4"/>
                <c:pt idx="0">
                  <c:v>Logistics regression</c:v>
                </c:pt>
                <c:pt idx="1">
                  <c:v>SVM</c:v>
                </c:pt>
                <c:pt idx="2">
                  <c:v>Decision tree</c:v>
                </c:pt>
                <c:pt idx="3">
                  <c:v>K neighbors</c:v>
                </c:pt>
              </c:strCache>
            </c:strRef>
          </c:cat>
          <c:val>
            <c:numRef>
              <c:f>Feuil3!$G$8:$G$11</c:f>
              <c:numCache>
                <c:formatCode>General</c:formatCode>
                <c:ptCount val="4"/>
                <c:pt idx="0">
                  <c:v>8.4000000000000005E-2</c:v>
                </c:pt>
                <c:pt idx="1">
                  <c:v>8.4000000000000005E-2</c:v>
                </c:pt>
                <c:pt idx="2">
                  <c:v>0.88800000000000001</c:v>
                </c:pt>
                <c:pt idx="3">
                  <c:v>8.4000000000000005E-2</c:v>
                </c:pt>
              </c:numCache>
            </c:numRef>
          </c:val>
          <c:extLst>
            <c:ext xmlns:c16="http://schemas.microsoft.com/office/drawing/2014/chart" uri="{C3380CC4-5D6E-409C-BE32-E72D297353CC}">
              <c16:uniqueId val="{00000000-27A2-421F-98A0-03484E12F356}"/>
            </c:ext>
          </c:extLst>
        </c:ser>
        <c:dLbls>
          <c:showLegendKey val="0"/>
          <c:showVal val="0"/>
          <c:showCatName val="0"/>
          <c:showSerName val="0"/>
          <c:showPercent val="0"/>
          <c:showBubbleSize val="0"/>
        </c:dLbls>
        <c:gapWidth val="219"/>
        <c:overlap val="-27"/>
        <c:axId val="2074043295"/>
        <c:axId val="2068037983"/>
      </c:barChart>
      <c:catAx>
        <c:axId val="2074043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2068037983"/>
        <c:crosses val="autoZero"/>
        <c:auto val="1"/>
        <c:lblAlgn val="ctr"/>
        <c:lblOffset val="100"/>
        <c:noMultiLvlLbl val="0"/>
      </c:catAx>
      <c:valAx>
        <c:axId val="20680379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2074043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65291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5313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85002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4771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&lt;KOTOUNNOU Prudence&gt;</a:t>
            </a:r>
          </a:p>
          <a:p>
            <a:r>
              <a:rPr lang="en-US" dirty="0">
                <a:solidFill>
                  <a:schemeClr val="bg2"/>
                </a:solidFill>
                <a:latin typeface="Abadi" panose="020B0604020104020204" pitchFamily="34" charset="0"/>
                <a:ea typeface="SF Pro" pitchFamily="2" charset="0"/>
                <a:cs typeface="SF Pro" pitchFamily="2" charset="0"/>
              </a:rPr>
              <a:t>&lt;21 </a:t>
            </a:r>
            <a:r>
              <a:rPr lang="en-US" dirty="0" err="1">
                <a:solidFill>
                  <a:schemeClr val="bg2"/>
                </a:solidFill>
                <a:latin typeface="Abadi" panose="020B0604020104020204" pitchFamily="34" charset="0"/>
                <a:ea typeface="SF Pro" pitchFamily="2" charset="0"/>
                <a:cs typeface="SF Pro" pitchFamily="2" charset="0"/>
              </a:rPr>
              <a:t>juin</a:t>
            </a:r>
            <a:r>
              <a:rPr lang="en-US" dirty="0">
                <a:solidFill>
                  <a:schemeClr val="bg2"/>
                </a:solidFill>
                <a:latin typeface="Abadi" panose="020B0604020104020204" pitchFamily="34" charset="0"/>
                <a:ea typeface="SF Pro" pitchFamily="2" charset="0"/>
                <a:cs typeface="SF Pro" pitchFamily="2" charset="0"/>
              </a:rPr>
              <a:t>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4504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the wiki page URL, we request the falcon9 and the extract column names from the HTLM table header. The final step is creating a data frame by parsing the launch HTLM tables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https://github.com/Prudence-K/data_sc_fin/blob/main/jupyter-labs-webscraping(1).ipynb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ctangle 7">
            <a:extLst>
              <a:ext uri="{FF2B5EF4-FFF2-40B4-BE49-F238E27FC236}">
                <a16:creationId xmlns:a16="http://schemas.microsoft.com/office/drawing/2014/main" id="{68678264-83B8-46A6-B929-A156AC9C7C18}"/>
              </a:ext>
            </a:extLst>
          </p:cNvPr>
          <p:cNvSpPr/>
          <p:nvPr/>
        </p:nvSpPr>
        <p:spPr>
          <a:xfrm>
            <a:off x="6812924" y="1931831"/>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Request the Falcon9 Launch Wiki page from its URL</a:t>
            </a:r>
            <a:endParaRPr lang="fr-SN" sz="1600" dirty="0"/>
          </a:p>
        </p:txBody>
      </p:sp>
      <p:cxnSp>
        <p:nvCxnSpPr>
          <p:cNvPr id="9" name="Connecteur droit avec flèche 8">
            <a:extLst>
              <a:ext uri="{FF2B5EF4-FFF2-40B4-BE49-F238E27FC236}">
                <a16:creationId xmlns:a16="http://schemas.microsoft.com/office/drawing/2014/main" id="{87B63B2B-C28E-4775-AFAB-7D604B6CBEBD}"/>
              </a:ext>
            </a:extLst>
          </p:cNvPr>
          <p:cNvCxnSpPr/>
          <p:nvPr/>
        </p:nvCxnSpPr>
        <p:spPr>
          <a:xfrm>
            <a:off x="8615967" y="2485623"/>
            <a:ext cx="0" cy="64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E6A65A1-8CD5-4076-BA40-908AF9BFCD79}"/>
              </a:ext>
            </a:extLst>
          </p:cNvPr>
          <p:cNvSpPr/>
          <p:nvPr/>
        </p:nvSpPr>
        <p:spPr>
          <a:xfrm>
            <a:off x="6823655" y="3166055"/>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Extract all column/variable names from the HTML table header</a:t>
            </a:r>
            <a:endParaRPr lang="fr-SN" sz="1600" dirty="0"/>
          </a:p>
        </p:txBody>
      </p:sp>
      <p:cxnSp>
        <p:nvCxnSpPr>
          <p:cNvPr id="12" name="Connecteur droit avec flèche 11">
            <a:extLst>
              <a:ext uri="{FF2B5EF4-FFF2-40B4-BE49-F238E27FC236}">
                <a16:creationId xmlns:a16="http://schemas.microsoft.com/office/drawing/2014/main" id="{1A7A0332-7704-4CC3-8D3C-8EE80C3B8F9E}"/>
              </a:ext>
            </a:extLst>
          </p:cNvPr>
          <p:cNvCxnSpPr/>
          <p:nvPr/>
        </p:nvCxnSpPr>
        <p:spPr>
          <a:xfrm>
            <a:off x="8658895" y="3719849"/>
            <a:ext cx="0" cy="64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A80DF1-0EDF-42F6-BBE9-D8B43AD0B11C}"/>
              </a:ext>
            </a:extLst>
          </p:cNvPr>
          <p:cNvSpPr/>
          <p:nvPr/>
        </p:nvSpPr>
        <p:spPr>
          <a:xfrm>
            <a:off x="6808628" y="4374522"/>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Create a data frame by parsing the launch HTML tables</a:t>
            </a:r>
            <a:endParaRPr lang="fr-SN" sz="1600"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555"/>
            <a:ext cx="10687961" cy="4747408"/>
          </a:xfrm>
          <a:prstGeom prst="rect">
            <a:avLst/>
          </a:prstGeom>
        </p:spPr>
        <p:txBody>
          <a:bodyPr/>
          <a:lstStyle/>
          <a:p>
            <a:r>
              <a:rPr lang="en-GB" sz="2400" dirty="0"/>
              <a:t>Doing some Exploratory Data Analysis (EDA) on the dataset. </a:t>
            </a:r>
          </a:p>
          <a:p>
            <a:r>
              <a:rPr lang="en-GB" sz="2400" dirty="0"/>
              <a:t>Get summary launches per site, occurrences of each orbit and occurrences of mission outcome per orbit type.</a:t>
            </a:r>
          </a:p>
          <a:p>
            <a:r>
              <a:rPr lang="en-GB" sz="2400" dirty="0"/>
              <a:t>Create the landing outcome label.</a:t>
            </a:r>
          </a:p>
          <a:p>
            <a:endParaRPr lang="en-GB" sz="2400" dirty="0"/>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a:t>
            </a:r>
          </a:p>
          <a:p>
            <a:pPr marL="0" indent="0">
              <a:buNone/>
            </a:pPr>
            <a:r>
              <a:rPr lang="en-US" sz="1800" dirty="0">
                <a:solidFill>
                  <a:schemeClr val="accent3">
                    <a:lumMod val="25000"/>
                  </a:schemeClr>
                </a:solidFill>
                <a:latin typeface="Abadi" panose="020B0604020104020204" pitchFamily="34" charset="0"/>
              </a:rPr>
              <a:t>https://github.com/Prudence-K/data_sc_fin/blob/main/IBM-DS0321EN-SkillsNetwork_labs_module_1_L3_labs-jupyter-spacex-data_wrangling_jupyterlite.jupyterlite(1).ipynb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Rectangle 6">
            <a:extLst>
              <a:ext uri="{FF2B5EF4-FFF2-40B4-BE49-F238E27FC236}">
                <a16:creationId xmlns:a16="http://schemas.microsoft.com/office/drawing/2014/main" id="{4476E1AA-8A2E-4B00-B881-2578EE2F846D}"/>
              </a:ext>
            </a:extLst>
          </p:cNvPr>
          <p:cNvSpPr/>
          <p:nvPr/>
        </p:nvSpPr>
        <p:spPr>
          <a:xfrm>
            <a:off x="1146216" y="3116694"/>
            <a:ext cx="1687136"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Data analysis</a:t>
            </a:r>
            <a:endParaRPr lang="fr-SN" sz="1600" dirty="0"/>
          </a:p>
        </p:txBody>
      </p:sp>
      <p:cxnSp>
        <p:nvCxnSpPr>
          <p:cNvPr id="9" name="Connecteur droit avec flèche 8">
            <a:extLst>
              <a:ext uri="{FF2B5EF4-FFF2-40B4-BE49-F238E27FC236}">
                <a16:creationId xmlns:a16="http://schemas.microsoft.com/office/drawing/2014/main" id="{669A9857-28C5-4093-9C96-5D111806CF02}"/>
              </a:ext>
            </a:extLst>
          </p:cNvPr>
          <p:cNvCxnSpPr>
            <a:cxnSpLocks/>
          </p:cNvCxnSpPr>
          <p:nvPr/>
        </p:nvCxnSpPr>
        <p:spPr>
          <a:xfrm flipV="1">
            <a:off x="2846227" y="3429000"/>
            <a:ext cx="66970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B5379E-48DB-4E75-A4D1-19ACCF0C68E0}"/>
              </a:ext>
            </a:extLst>
          </p:cNvPr>
          <p:cNvSpPr/>
          <p:nvPr/>
        </p:nvSpPr>
        <p:spPr>
          <a:xfrm>
            <a:off x="3513783" y="3178941"/>
            <a:ext cx="1687136"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Summary</a:t>
            </a:r>
            <a:endParaRPr lang="fr-SN" sz="1600" dirty="0"/>
          </a:p>
        </p:txBody>
      </p:sp>
      <p:sp>
        <p:nvSpPr>
          <p:cNvPr id="11" name="Rectangle 10">
            <a:extLst>
              <a:ext uri="{FF2B5EF4-FFF2-40B4-BE49-F238E27FC236}">
                <a16:creationId xmlns:a16="http://schemas.microsoft.com/office/drawing/2014/main" id="{DF5A96F2-D0E7-4257-9E70-DED867A8E03D}"/>
              </a:ext>
            </a:extLst>
          </p:cNvPr>
          <p:cNvSpPr/>
          <p:nvPr/>
        </p:nvSpPr>
        <p:spPr>
          <a:xfrm>
            <a:off x="5894226" y="3202551"/>
            <a:ext cx="2820546"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Create a landing outcome label from Outcome column</a:t>
            </a:r>
            <a:endParaRPr lang="fr-SN" sz="1600" dirty="0"/>
          </a:p>
        </p:txBody>
      </p:sp>
      <p:cxnSp>
        <p:nvCxnSpPr>
          <p:cNvPr id="12" name="Connecteur droit avec flèche 11">
            <a:extLst>
              <a:ext uri="{FF2B5EF4-FFF2-40B4-BE49-F238E27FC236}">
                <a16:creationId xmlns:a16="http://schemas.microsoft.com/office/drawing/2014/main" id="{2CFFD435-F896-46A1-BD97-3133C36CDCB1}"/>
              </a:ext>
            </a:extLst>
          </p:cNvPr>
          <p:cNvCxnSpPr>
            <a:cxnSpLocks/>
          </p:cNvCxnSpPr>
          <p:nvPr/>
        </p:nvCxnSpPr>
        <p:spPr>
          <a:xfrm flipV="1">
            <a:off x="5213796" y="3452610"/>
            <a:ext cx="66970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 features: Payload Mass X Flight Number, Launch Site X Flight Number, Launch Site X Payload Mass, Orbit and Flight Number, Payload and Orbit</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https://github.com/Prudence-K/data_sc_fin/blob/main/IBM-DS0321EN-SkillsNetwork_labs_module_2_jupyter-labs-eda-dataviz.ipynb.jupyterlite.ipynb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These SQL queries were performed</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000" dirty="0"/>
              <a:t>https://github.com/Prudence-K/data_sc_fin/blob/main/jupyter-labs-eda-sql-coursera_sqllite.ipynb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875054"/>
            <a:ext cx="10739907" cy="4351338"/>
          </a:xfrm>
          <a:prstGeom prst="rect">
            <a:avLst/>
          </a:prstGeom>
        </p:spPr>
        <p:txBody>
          <a:bodyPr>
            <a:normAutofit fontScale="92500"/>
          </a:bodyPr>
          <a:lstStyle/>
          <a:p>
            <a:r>
              <a:rPr lang="en-GB" sz="2400" dirty="0"/>
              <a:t>Markers, circles, lines and marker clusters were used with Folium Maps </a:t>
            </a:r>
          </a:p>
          <a:p>
            <a:pPr>
              <a:lnSpc>
                <a:spcPct val="100000"/>
              </a:lnSpc>
              <a:spcBef>
                <a:spcPts val="1400"/>
              </a:spcBef>
            </a:pPr>
            <a:r>
              <a:rPr lang="en-US" sz="2200" dirty="0">
                <a:solidFill>
                  <a:schemeClr val="accent3">
                    <a:lumMod val="25000"/>
                  </a:schemeClr>
                </a:solidFill>
                <a:latin typeface="Abadi" panose="020B0604020104020204" pitchFamily="34" charset="0"/>
              </a:rPr>
              <a:t>Why those objects are added?</a:t>
            </a:r>
          </a:p>
          <a:p>
            <a:pPr lvl="1"/>
            <a:r>
              <a:rPr lang="en-GB" sz="2200" dirty="0"/>
              <a:t>Markers indicate points like launch sites; </a:t>
            </a:r>
          </a:p>
          <a:p>
            <a:pPr lvl="1"/>
            <a:r>
              <a:rPr lang="en-GB" sz="2200" dirty="0"/>
              <a:t>Circles indicate highlighted areas around specific coordinates, like NASA Johnson Space </a:t>
            </a:r>
            <a:r>
              <a:rPr lang="en-GB" sz="2200" dirty="0" err="1"/>
              <a:t>Center</a:t>
            </a:r>
            <a:r>
              <a:rPr lang="en-GB" sz="2200" dirty="0"/>
              <a:t>; </a:t>
            </a:r>
          </a:p>
          <a:p>
            <a:pPr lvl="1"/>
            <a:r>
              <a:rPr lang="en-GB" sz="2200" dirty="0"/>
              <a:t>Marker clusters indicates groups of events in each coordinate, like launches in a launch site ; </a:t>
            </a:r>
          </a:p>
          <a:p>
            <a:pPr lvl="1"/>
            <a:r>
              <a:rPr lang="en-GB" sz="2200" dirty="0"/>
              <a:t>Lines are used to indicate distances between two coordinates.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000" dirty="0"/>
              <a:t>https://github.com/Prudence-K/data_sc_fin/blob/main/IBM-DS0321EN-SkillsNetwork_labs_module_3_lab_jupyter_launch_site_location.jupyterlite.ipynb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where pie charts and scatter graph are plotted.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show the total launches by a certain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graph show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https://github.com/Prudence-K/data_sc_fin/blob/main/spacex_dash_app.py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Build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https://github.com/Prudence-K/data_sc_fin/blob/main/IBM-DS0321EN-SkillsNetwork_labs_module_4_SpaceX_Machine_Learning_Prediction_Part_5.jupyterlite.ipynb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buFont typeface="Wingdings" panose="05000000000000000000" pitchFamily="2" charset="2"/>
              <a:buChar char="§"/>
            </a:pPr>
            <a:r>
              <a:rPr lang="en-GB" sz="2000" dirty="0">
                <a:solidFill>
                  <a:schemeClr val="tx1">
                    <a:lumMod val="95000"/>
                    <a:lumOff val="5000"/>
                  </a:schemeClr>
                </a:solidFill>
              </a:rPr>
              <a:t>Space X uses 4 different launch sites; </a:t>
            </a:r>
          </a:p>
          <a:p>
            <a:pPr lvl="1">
              <a:buFont typeface="Wingdings" panose="05000000000000000000" pitchFamily="2" charset="2"/>
              <a:buChar char="§"/>
            </a:pPr>
            <a:r>
              <a:rPr lang="en-GB" sz="2000" dirty="0">
                <a:solidFill>
                  <a:schemeClr val="tx1">
                    <a:lumMod val="95000"/>
                    <a:lumOff val="5000"/>
                  </a:schemeClr>
                </a:solidFill>
              </a:rPr>
              <a:t>The first launches were done to Space X itself and NASA; </a:t>
            </a:r>
          </a:p>
          <a:p>
            <a:pPr lvl="1">
              <a:buFont typeface="Wingdings" panose="05000000000000000000" pitchFamily="2" charset="2"/>
              <a:buChar char="§"/>
            </a:pPr>
            <a:r>
              <a:rPr lang="en-GB" sz="2000" dirty="0">
                <a:solidFill>
                  <a:schemeClr val="tx1">
                    <a:lumMod val="95000"/>
                    <a:lumOff val="5000"/>
                  </a:schemeClr>
                </a:solidFill>
              </a:rPr>
              <a:t>The average payload of F9 v1.1 booster is 2,928 kg; </a:t>
            </a:r>
          </a:p>
          <a:p>
            <a:pPr lvl="1">
              <a:buFont typeface="Wingdings" panose="05000000000000000000" pitchFamily="2" charset="2"/>
              <a:buChar char="§"/>
            </a:pPr>
            <a:r>
              <a:rPr lang="en-GB" sz="2000" dirty="0">
                <a:solidFill>
                  <a:schemeClr val="tx1">
                    <a:lumMod val="95000"/>
                    <a:lumOff val="5000"/>
                  </a:schemeClr>
                </a:solidFill>
              </a:rPr>
              <a:t>The first success landing outcome happened in 2015 fiver year after the first launch; </a:t>
            </a:r>
          </a:p>
          <a:p>
            <a:pPr lvl="1">
              <a:buFont typeface="Wingdings" panose="05000000000000000000" pitchFamily="2" charset="2"/>
              <a:buChar char="§"/>
            </a:pPr>
            <a:r>
              <a:rPr lang="en-GB" sz="2000" dirty="0">
                <a:solidFill>
                  <a:schemeClr val="tx1">
                    <a:lumMod val="95000"/>
                    <a:lumOff val="5000"/>
                  </a:schemeClr>
                </a:solidFill>
              </a:rPr>
              <a:t>Many Falcon 9 booster versions were successful at landing in drone ships having payload above the average; </a:t>
            </a:r>
          </a:p>
          <a:p>
            <a:pPr lvl="1">
              <a:buFont typeface="Wingdings" panose="05000000000000000000" pitchFamily="2" charset="2"/>
              <a:buChar char="§"/>
            </a:pPr>
            <a:r>
              <a:rPr lang="en-GB" sz="2000" dirty="0">
                <a:solidFill>
                  <a:schemeClr val="tx1">
                    <a:lumMod val="95000"/>
                    <a:lumOff val="5000"/>
                  </a:schemeClr>
                </a:solidFill>
              </a:rPr>
              <a:t>Almost 100% of mission outcomes were successful; </a:t>
            </a:r>
          </a:p>
          <a:p>
            <a:pPr lvl="1">
              <a:buFont typeface="Wingdings" panose="05000000000000000000" pitchFamily="2" charset="2"/>
              <a:buChar char="§"/>
            </a:pPr>
            <a:r>
              <a:rPr lang="en-GB" sz="2000" dirty="0">
                <a:solidFill>
                  <a:schemeClr val="tx1">
                    <a:lumMod val="95000"/>
                    <a:lumOff val="5000"/>
                  </a:schemeClr>
                </a:solidFill>
              </a:rPr>
              <a:t>Two booster versions failed at landing in drone ships in 2015: F9 v1.1 B1012 and F9 v1.1 B1015; </a:t>
            </a:r>
          </a:p>
          <a:p>
            <a:pPr lvl="1">
              <a:buFont typeface="Wingdings" panose="05000000000000000000" pitchFamily="2" charset="2"/>
              <a:buChar char="§"/>
            </a:pPr>
            <a:r>
              <a:rPr lang="en-GB" sz="2000" dirty="0">
                <a:solidFill>
                  <a:schemeClr val="tx1">
                    <a:lumMod val="95000"/>
                    <a:lumOff val="5000"/>
                  </a:schemeClr>
                </a:solidFill>
              </a:rPr>
              <a:t>The number of landing outcomes became as better as years passed. </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2">
            <a:extLst>
              <a:ext uri="{FF2B5EF4-FFF2-40B4-BE49-F238E27FC236}">
                <a16:creationId xmlns:a16="http://schemas.microsoft.com/office/drawing/2014/main" id="{B9EF242D-8E8A-431E-BAFD-553DFAD054E4}"/>
              </a:ext>
            </a:extLst>
          </p:cNvPr>
          <p:cNvPicPr>
            <a:picLocks noChangeAspect="1"/>
          </p:cNvPicPr>
          <p:nvPr/>
        </p:nvPicPr>
        <p:blipFill>
          <a:blip r:embed="rId4"/>
          <a:stretch>
            <a:fillRect/>
          </a:stretch>
        </p:blipFill>
        <p:spPr>
          <a:xfrm>
            <a:off x="841124" y="2395471"/>
            <a:ext cx="10444487" cy="3568854"/>
          </a:xfrm>
          <a:prstGeom prst="rect">
            <a:avLst/>
          </a:prstGeom>
        </p:spPr>
      </p:pic>
    </p:spTree>
    <p:extLst>
      <p:ext uri="{BB962C8B-B14F-4D97-AF65-F5344CB8AC3E}">
        <p14:creationId xmlns:p14="http://schemas.microsoft.com/office/powerpoint/2010/main" val="35385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9707"/>
            <a:ext cx="10616847" cy="4799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Accuracy for Logistics Regression method: 0.834</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Accuracy for Support Vector Machine method: 0.834</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Accuracy for Decision tree method: 0.888</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Accuracy for K </a:t>
            </a:r>
            <a:r>
              <a:rPr lang="en-US" sz="1800" dirty="0" err="1">
                <a:solidFill>
                  <a:schemeClr val="accent3">
                    <a:lumMod val="25000"/>
                  </a:schemeClr>
                </a:solidFill>
                <a:latin typeface="Abadi" panose="020B0604020104020204" pitchFamily="34" charset="0"/>
              </a:rPr>
              <a:t>nearsdt</a:t>
            </a:r>
            <a:r>
              <a:rPr lang="en-US" sz="1800" dirty="0">
                <a:solidFill>
                  <a:schemeClr val="accent3">
                    <a:lumMod val="25000"/>
                  </a:schemeClr>
                </a:solidFill>
                <a:latin typeface="Abadi" panose="020B0604020104020204" pitchFamily="34" charset="0"/>
              </a:rPr>
              <a:t> neighbors method: 0.834</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2"/>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65973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71223"/>
            <a:ext cx="10515600" cy="464927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 1">
            <a:extLst>
              <a:ext uri="{FF2B5EF4-FFF2-40B4-BE49-F238E27FC236}">
                <a16:creationId xmlns:a16="http://schemas.microsoft.com/office/drawing/2014/main" id="{963EBA81-3703-47F2-AFA0-7A024F98249C}"/>
              </a:ext>
            </a:extLst>
          </p:cNvPr>
          <p:cNvPicPr>
            <a:picLocks noChangeAspect="1"/>
          </p:cNvPicPr>
          <p:nvPr/>
        </p:nvPicPr>
        <p:blipFill>
          <a:blip r:embed="rId3"/>
          <a:stretch>
            <a:fillRect/>
          </a:stretch>
        </p:blipFill>
        <p:spPr>
          <a:xfrm>
            <a:off x="864973" y="1983347"/>
            <a:ext cx="10420638" cy="31682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5313"/>
            <a:ext cx="11014158" cy="46804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457200" lvl="1" indent="0">
              <a:lnSpc>
                <a:spcPct val="100000"/>
              </a:lnSpc>
              <a:spcBef>
                <a:spcPts val="1400"/>
              </a:spcBef>
              <a:buNone/>
            </a:pPr>
            <a:r>
              <a:rPr lang="en-US" sz="1800" dirty="0"/>
              <a:t>for the VAFB-SLC </a:t>
            </a:r>
            <a:r>
              <a:rPr lang="en-US" sz="1800" dirty="0" err="1"/>
              <a:t>launchsite</a:t>
            </a:r>
            <a:r>
              <a:rPr lang="en-US" sz="1800" dirty="0"/>
              <a:t> there are no rockets launched for </a:t>
            </a:r>
            <a:r>
              <a:rPr lang="en-US" sz="1800" dirty="0" err="1"/>
              <a:t>heavypayload</a:t>
            </a:r>
            <a:r>
              <a:rPr lang="en-US" sz="1800" dirty="0"/>
              <a:t> mass(greater than 10000).</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ADEF5FA8-CA36-4137-B2E9-51F5A39DF911}"/>
              </a:ext>
            </a:extLst>
          </p:cNvPr>
          <p:cNvPicPr>
            <a:picLocks noChangeAspect="1"/>
          </p:cNvPicPr>
          <p:nvPr/>
        </p:nvPicPr>
        <p:blipFill>
          <a:blip r:embed="rId3"/>
          <a:stretch>
            <a:fillRect/>
          </a:stretch>
        </p:blipFill>
        <p:spPr>
          <a:xfrm>
            <a:off x="770011" y="1987826"/>
            <a:ext cx="10812390" cy="30612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51721"/>
            <a:ext cx="10799137" cy="46738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per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 1">
            <a:extLst>
              <a:ext uri="{FF2B5EF4-FFF2-40B4-BE49-F238E27FC236}">
                <a16:creationId xmlns:a16="http://schemas.microsoft.com/office/drawing/2014/main" id="{621CC446-DC82-4CE9-8E9A-D739C683B26E}"/>
              </a:ext>
            </a:extLst>
          </p:cNvPr>
          <p:cNvPicPr>
            <a:picLocks noChangeAspect="1"/>
          </p:cNvPicPr>
          <p:nvPr/>
        </p:nvPicPr>
        <p:blipFill>
          <a:blip r:embed="rId3"/>
          <a:stretch>
            <a:fillRect/>
          </a:stretch>
        </p:blipFill>
        <p:spPr>
          <a:xfrm>
            <a:off x="770010" y="1802296"/>
            <a:ext cx="10515601" cy="335279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470"/>
            <a:ext cx="10687961" cy="4980880"/>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a:extLst>
              <a:ext uri="{FF2B5EF4-FFF2-40B4-BE49-F238E27FC236}">
                <a16:creationId xmlns:a16="http://schemas.microsoft.com/office/drawing/2014/main" id="{1AEE757B-0B7D-4AA3-A5F0-09A9297A37B6}"/>
              </a:ext>
            </a:extLst>
          </p:cNvPr>
          <p:cNvPicPr>
            <a:picLocks noChangeAspect="1"/>
          </p:cNvPicPr>
          <p:nvPr/>
        </p:nvPicPr>
        <p:blipFill>
          <a:blip r:embed="rId3"/>
          <a:stretch>
            <a:fillRect/>
          </a:stretch>
        </p:blipFill>
        <p:spPr>
          <a:xfrm>
            <a:off x="2186609" y="1683026"/>
            <a:ext cx="7500730" cy="37106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1965"/>
            <a:ext cx="10515600" cy="5007385"/>
          </a:xfrm>
          <a:prstGeom prst="rect">
            <a:avLst/>
          </a:prstGeom>
        </p:spPr>
        <p:txBody>
          <a:bodyPr>
            <a:normAutofit fontScale="40000" lnSpcReduction="20000"/>
          </a:bodyPr>
          <a:lstStyle/>
          <a:p>
            <a:pPr>
              <a:lnSpc>
                <a:spcPct val="100000"/>
              </a:lnSpc>
              <a:spcBef>
                <a:spcPts val="1400"/>
              </a:spcBef>
            </a:pPr>
            <a:r>
              <a:rPr lang="en-CA" sz="5500" dirty="0">
                <a:solidFill>
                  <a:schemeClr val="accent3">
                    <a:lumMod val="25000"/>
                  </a:schemeClr>
                </a:solidFill>
                <a:latin typeface="Abadi" panose="020B0604020104020204" pitchFamily="34" charset="0"/>
              </a:rPr>
              <a:t>Show a </a:t>
            </a:r>
            <a:r>
              <a:rPr lang="en-US" sz="55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4500" dirty="0">
                <a:solidFill>
                  <a:schemeClr val="accent3">
                    <a:lumMod val="25000"/>
                  </a:schemeClr>
                </a:solidFill>
                <a:latin typeface="Abadi" panose="020B0604020104020204" pitchFamily="34" charset="0"/>
              </a:rPr>
              <a:t>With heavy payloads the successful landing or positive landing rate are more for </a:t>
            </a:r>
            <a:r>
              <a:rPr lang="en-US" sz="4500" dirty="0" err="1">
                <a:solidFill>
                  <a:schemeClr val="accent3">
                    <a:lumMod val="25000"/>
                  </a:schemeClr>
                </a:solidFill>
                <a:latin typeface="Abadi" panose="020B0604020104020204" pitchFamily="34" charset="0"/>
              </a:rPr>
              <a:t>Polar,LEO</a:t>
            </a:r>
            <a:r>
              <a:rPr lang="en-US" sz="45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 1">
            <a:extLst>
              <a:ext uri="{FF2B5EF4-FFF2-40B4-BE49-F238E27FC236}">
                <a16:creationId xmlns:a16="http://schemas.microsoft.com/office/drawing/2014/main" id="{E42C4384-D5BF-4C03-8F95-9C1EBC2BCC35}"/>
              </a:ext>
            </a:extLst>
          </p:cNvPr>
          <p:cNvPicPr>
            <a:picLocks noChangeAspect="1"/>
          </p:cNvPicPr>
          <p:nvPr/>
        </p:nvPicPr>
        <p:blipFill>
          <a:blip r:embed="rId3"/>
          <a:stretch>
            <a:fillRect/>
          </a:stretch>
        </p:blipFill>
        <p:spPr>
          <a:xfrm>
            <a:off x="1961323" y="1789043"/>
            <a:ext cx="7487478" cy="34058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8713"/>
            <a:ext cx="10687961" cy="512849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 1">
            <a:extLst>
              <a:ext uri="{FF2B5EF4-FFF2-40B4-BE49-F238E27FC236}">
                <a16:creationId xmlns:a16="http://schemas.microsoft.com/office/drawing/2014/main" id="{696C2DC5-57CF-496A-8323-D5C558C9B465}"/>
              </a:ext>
            </a:extLst>
          </p:cNvPr>
          <p:cNvPicPr>
            <a:picLocks noChangeAspect="1"/>
          </p:cNvPicPr>
          <p:nvPr/>
        </p:nvPicPr>
        <p:blipFill>
          <a:blip r:embed="rId3"/>
          <a:stretch>
            <a:fillRect/>
          </a:stretch>
        </p:blipFill>
        <p:spPr>
          <a:xfrm>
            <a:off x="3220278" y="1643269"/>
            <a:ext cx="5685183" cy="41712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5217"/>
            <a:ext cx="9745589" cy="48517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 four launch sites as shown above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au 1">
            <a:extLst>
              <a:ext uri="{FF2B5EF4-FFF2-40B4-BE49-F238E27FC236}">
                <a16:creationId xmlns:a16="http://schemas.microsoft.com/office/drawing/2014/main" id="{FF52D13A-81C9-4322-A959-E8569DCE0DBC}"/>
              </a:ext>
            </a:extLst>
          </p:cNvPr>
          <p:cNvGraphicFramePr>
            <a:graphicFrameLocks noGrp="1"/>
          </p:cNvGraphicFramePr>
          <p:nvPr>
            <p:extLst>
              <p:ext uri="{D42A27DB-BD31-4B8C-83A1-F6EECF244321}">
                <p14:modId xmlns:p14="http://schemas.microsoft.com/office/powerpoint/2010/main" val="10558568"/>
              </p:ext>
            </p:extLst>
          </p:nvPr>
        </p:nvGraphicFramePr>
        <p:xfrm>
          <a:off x="2782957" y="2265260"/>
          <a:ext cx="2146852" cy="1828800"/>
        </p:xfrm>
        <a:graphic>
          <a:graphicData uri="http://schemas.openxmlformats.org/drawingml/2006/table">
            <a:tbl>
              <a:tblPr/>
              <a:tblGrid>
                <a:gridCol w="2146852">
                  <a:extLst>
                    <a:ext uri="{9D8B030D-6E8A-4147-A177-3AD203B41FA5}">
                      <a16:colId xmlns:a16="http://schemas.microsoft.com/office/drawing/2014/main" val="1019454973"/>
                    </a:ext>
                  </a:extLst>
                </a:gridCol>
              </a:tblGrid>
              <a:tr h="0">
                <a:tc>
                  <a:txBody>
                    <a:bodyPr/>
                    <a:lstStyle/>
                    <a:p>
                      <a:r>
                        <a:rPr lang="fr-SN"/>
                        <a:t>Launch_Site</a:t>
                      </a:r>
                    </a:p>
                  </a:txBody>
                  <a:tcPr anchor="ctr">
                    <a:lnL>
                      <a:noFill/>
                    </a:lnL>
                    <a:lnR>
                      <a:noFill/>
                    </a:lnR>
                    <a:lnT>
                      <a:noFill/>
                    </a:lnT>
                    <a:lnB>
                      <a:noFill/>
                    </a:lnB>
                  </a:tcPr>
                </a:tc>
                <a:extLst>
                  <a:ext uri="{0D108BD9-81ED-4DB2-BD59-A6C34878D82A}">
                    <a16:rowId xmlns:a16="http://schemas.microsoft.com/office/drawing/2014/main" val="3318933603"/>
                  </a:ext>
                </a:extLst>
              </a:tr>
              <a:tr h="0">
                <a:tc>
                  <a:txBody>
                    <a:bodyPr/>
                    <a:lstStyle/>
                    <a:p>
                      <a:r>
                        <a:rPr lang="fr-SN"/>
                        <a:t>CCAFS LC-40</a:t>
                      </a:r>
                    </a:p>
                  </a:txBody>
                  <a:tcPr anchor="ctr">
                    <a:lnL>
                      <a:noFill/>
                    </a:lnL>
                    <a:lnR>
                      <a:noFill/>
                    </a:lnR>
                    <a:lnT>
                      <a:noFill/>
                    </a:lnT>
                    <a:lnB>
                      <a:noFill/>
                    </a:lnB>
                  </a:tcPr>
                </a:tc>
                <a:extLst>
                  <a:ext uri="{0D108BD9-81ED-4DB2-BD59-A6C34878D82A}">
                    <a16:rowId xmlns:a16="http://schemas.microsoft.com/office/drawing/2014/main" val="3230746746"/>
                  </a:ext>
                </a:extLst>
              </a:tr>
              <a:tr h="0">
                <a:tc>
                  <a:txBody>
                    <a:bodyPr/>
                    <a:lstStyle/>
                    <a:p>
                      <a:r>
                        <a:rPr lang="fr-SN" dirty="0"/>
                        <a:t>VAFB SLC-4E</a:t>
                      </a:r>
                    </a:p>
                  </a:txBody>
                  <a:tcPr anchor="ctr">
                    <a:lnL>
                      <a:noFill/>
                    </a:lnL>
                    <a:lnR>
                      <a:noFill/>
                    </a:lnR>
                    <a:lnT>
                      <a:noFill/>
                    </a:lnT>
                    <a:lnB>
                      <a:noFill/>
                    </a:lnB>
                  </a:tcPr>
                </a:tc>
                <a:extLst>
                  <a:ext uri="{0D108BD9-81ED-4DB2-BD59-A6C34878D82A}">
                    <a16:rowId xmlns:a16="http://schemas.microsoft.com/office/drawing/2014/main" val="3115674004"/>
                  </a:ext>
                </a:extLst>
              </a:tr>
              <a:tr h="0">
                <a:tc>
                  <a:txBody>
                    <a:bodyPr/>
                    <a:lstStyle/>
                    <a:p>
                      <a:r>
                        <a:rPr lang="fr-SN" dirty="0"/>
                        <a:t>KSC LC-39A</a:t>
                      </a:r>
                    </a:p>
                  </a:txBody>
                  <a:tcPr anchor="ctr">
                    <a:lnL>
                      <a:noFill/>
                    </a:lnL>
                    <a:lnR>
                      <a:noFill/>
                    </a:lnR>
                    <a:lnT>
                      <a:noFill/>
                    </a:lnT>
                    <a:lnB>
                      <a:noFill/>
                    </a:lnB>
                  </a:tcPr>
                </a:tc>
                <a:extLst>
                  <a:ext uri="{0D108BD9-81ED-4DB2-BD59-A6C34878D82A}">
                    <a16:rowId xmlns:a16="http://schemas.microsoft.com/office/drawing/2014/main" val="242676147"/>
                  </a:ext>
                </a:extLst>
              </a:tr>
              <a:tr h="0">
                <a:tc>
                  <a:txBody>
                    <a:bodyPr/>
                    <a:lstStyle/>
                    <a:p>
                      <a:r>
                        <a:rPr lang="fr-SN" dirty="0"/>
                        <a:t>CCAFS SLC-40</a:t>
                      </a:r>
                    </a:p>
                  </a:txBody>
                  <a:tcPr anchor="ctr">
                    <a:lnL>
                      <a:noFill/>
                    </a:lnL>
                    <a:lnR>
                      <a:noFill/>
                    </a:lnR>
                    <a:lnT>
                      <a:noFill/>
                    </a:lnT>
                    <a:lnB>
                      <a:noFill/>
                    </a:lnB>
                  </a:tcPr>
                </a:tc>
                <a:extLst>
                  <a:ext uri="{0D108BD9-81ED-4DB2-BD59-A6C34878D82A}">
                    <a16:rowId xmlns:a16="http://schemas.microsoft.com/office/drawing/2014/main" val="390805417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8226"/>
            <a:ext cx="10984668" cy="47987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BDD46F67-BEE9-4E17-B5ED-CE250F4DC08A}"/>
              </a:ext>
            </a:extLst>
          </p:cNvPr>
          <p:cNvPicPr>
            <a:picLocks noChangeAspect="1"/>
          </p:cNvPicPr>
          <p:nvPr/>
        </p:nvPicPr>
        <p:blipFill>
          <a:blip r:embed="rId3"/>
          <a:stretch>
            <a:fillRect/>
          </a:stretch>
        </p:blipFill>
        <p:spPr>
          <a:xfrm>
            <a:off x="328612" y="1961323"/>
            <a:ext cx="11534775" cy="31805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619967. It is obtained by running the following query :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 1">
            <a:extLst>
              <a:ext uri="{FF2B5EF4-FFF2-40B4-BE49-F238E27FC236}">
                <a16:creationId xmlns:a16="http://schemas.microsoft.com/office/drawing/2014/main" id="{F0E21786-996D-49EB-9BB9-63EC53EC90E7}"/>
              </a:ext>
            </a:extLst>
          </p:cNvPr>
          <p:cNvPicPr>
            <a:picLocks noChangeAspect="1"/>
          </p:cNvPicPr>
          <p:nvPr/>
        </p:nvPicPr>
        <p:blipFill>
          <a:blip r:embed="rId3"/>
          <a:stretch>
            <a:fillRect/>
          </a:stretch>
        </p:blipFill>
        <p:spPr>
          <a:xfrm>
            <a:off x="3874604" y="2494306"/>
            <a:ext cx="2221396" cy="934693"/>
          </a:xfrm>
          <a:prstGeom prst="rect">
            <a:avLst/>
          </a:prstGeom>
        </p:spPr>
      </p:pic>
      <p:pic>
        <p:nvPicPr>
          <p:cNvPr id="6" name="Image 5">
            <a:extLst>
              <a:ext uri="{FF2B5EF4-FFF2-40B4-BE49-F238E27FC236}">
                <a16:creationId xmlns:a16="http://schemas.microsoft.com/office/drawing/2014/main" id="{6EDCE6AC-7924-4A15-A635-D7CDC2ED0B2F}"/>
              </a:ext>
            </a:extLst>
          </p:cNvPr>
          <p:cNvPicPr>
            <a:picLocks noChangeAspect="1"/>
          </p:cNvPicPr>
          <p:nvPr/>
        </p:nvPicPr>
        <p:blipFill>
          <a:blip r:embed="rId4"/>
          <a:stretch>
            <a:fillRect/>
          </a:stretch>
        </p:blipFill>
        <p:spPr>
          <a:xfrm>
            <a:off x="4948647" y="4741793"/>
            <a:ext cx="5268779" cy="5458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3111"/>
            <a:ext cx="10326708" cy="532416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6138,3. It is obtained by running the following query :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 1">
            <a:extLst>
              <a:ext uri="{FF2B5EF4-FFF2-40B4-BE49-F238E27FC236}">
                <a16:creationId xmlns:a16="http://schemas.microsoft.com/office/drawing/2014/main" id="{26E161E9-3435-40F5-BF1B-0286883E835B}"/>
              </a:ext>
            </a:extLst>
          </p:cNvPr>
          <p:cNvPicPr>
            <a:picLocks noChangeAspect="1"/>
          </p:cNvPicPr>
          <p:nvPr/>
        </p:nvPicPr>
        <p:blipFill>
          <a:blip r:embed="rId3"/>
          <a:stretch>
            <a:fillRect/>
          </a:stretch>
        </p:blipFill>
        <p:spPr>
          <a:xfrm>
            <a:off x="4315860" y="2210833"/>
            <a:ext cx="1780140" cy="581025"/>
          </a:xfrm>
          <a:prstGeom prst="rect">
            <a:avLst/>
          </a:prstGeom>
        </p:spPr>
      </p:pic>
      <p:pic>
        <p:nvPicPr>
          <p:cNvPr id="6" name="Image 5">
            <a:extLst>
              <a:ext uri="{FF2B5EF4-FFF2-40B4-BE49-F238E27FC236}">
                <a16:creationId xmlns:a16="http://schemas.microsoft.com/office/drawing/2014/main" id="{2D2D493D-6427-4BA3-96AF-897881F745FD}"/>
              </a:ext>
            </a:extLst>
          </p:cNvPr>
          <p:cNvPicPr>
            <a:picLocks noChangeAspect="1"/>
          </p:cNvPicPr>
          <p:nvPr/>
        </p:nvPicPr>
        <p:blipFill>
          <a:blip r:embed="rId4"/>
          <a:stretch>
            <a:fillRect/>
          </a:stretch>
        </p:blipFill>
        <p:spPr>
          <a:xfrm>
            <a:off x="6210715" y="3779838"/>
            <a:ext cx="4514850" cy="4016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first successful landing outcome on ground pad was on 01/08/2018. The result is obtained by executing the following query :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 1">
            <a:extLst>
              <a:ext uri="{FF2B5EF4-FFF2-40B4-BE49-F238E27FC236}">
                <a16:creationId xmlns:a16="http://schemas.microsoft.com/office/drawing/2014/main" id="{A8251E0C-E294-4925-9143-3663E5CFF7EA}"/>
              </a:ext>
            </a:extLst>
          </p:cNvPr>
          <p:cNvPicPr>
            <a:picLocks noChangeAspect="1"/>
          </p:cNvPicPr>
          <p:nvPr/>
        </p:nvPicPr>
        <p:blipFill>
          <a:blip r:embed="rId3"/>
          <a:stretch>
            <a:fillRect/>
          </a:stretch>
        </p:blipFill>
        <p:spPr>
          <a:xfrm>
            <a:off x="3564834" y="2318923"/>
            <a:ext cx="2849217" cy="702573"/>
          </a:xfrm>
          <a:prstGeom prst="rect">
            <a:avLst/>
          </a:prstGeom>
        </p:spPr>
      </p:pic>
      <p:pic>
        <p:nvPicPr>
          <p:cNvPr id="6" name="Image 5">
            <a:extLst>
              <a:ext uri="{FF2B5EF4-FFF2-40B4-BE49-F238E27FC236}">
                <a16:creationId xmlns:a16="http://schemas.microsoft.com/office/drawing/2014/main" id="{485149EA-1DE0-43F4-949F-033A1AE584D3}"/>
              </a:ext>
            </a:extLst>
          </p:cNvPr>
          <p:cNvPicPr>
            <a:picLocks noChangeAspect="1"/>
          </p:cNvPicPr>
          <p:nvPr/>
        </p:nvPicPr>
        <p:blipFill>
          <a:blip r:embed="rId4"/>
          <a:stretch>
            <a:fillRect/>
          </a:stretch>
        </p:blipFill>
        <p:spPr>
          <a:xfrm>
            <a:off x="1676401" y="4386054"/>
            <a:ext cx="8482011" cy="4016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4 </a:t>
            </a:r>
            <a:r>
              <a:rPr lang="en-US" sz="2200" dirty="0">
                <a:solidFill>
                  <a:schemeClr val="accent3">
                    <a:lumMod val="25000"/>
                  </a:schemeClr>
                </a:solidFill>
                <a:latin typeface="Abadi"/>
              </a:rPr>
              <a:t>boosters have successfully landed on drone ship and had payload mass greater than 4000 but less than 6000. The query is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 1">
            <a:extLst>
              <a:ext uri="{FF2B5EF4-FFF2-40B4-BE49-F238E27FC236}">
                <a16:creationId xmlns:a16="http://schemas.microsoft.com/office/drawing/2014/main" id="{9E9046AF-D931-4012-B531-78C0D3081E5A}"/>
              </a:ext>
            </a:extLst>
          </p:cNvPr>
          <p:cNvPicPr>
            <a:picLocks noChangeAspect="1"/>
          </p:cNvPicPr>
          <p:nvPr/>
        </p:nvPicPr>
        <p:blipFill>
          <a:blip r:embed="rId3"/>
          <a:stretch>
            <a:fillRect/>
          </a:stretch>
        </p:blipFill>
        <p:spPr>
          <a:xfrm>
            <a:off x="5274365" y="2795587"/>
            <a:ext cx="2716696" cy="1749909"/>
          </a:xfrm>
          <a:prstGeom prst="rect">
            <a:avLst/>
          </a:prstGeom>
        </p:spPr>
      </p:pic>
      <p:pic>
        <p:nvPicPr>
          <p:cNvPr id="3" name="Image 2">
            <a:extLst>
              <a:ext uri="{FF2B5EF4-FFF2-40B4-BE49-F238E27FC236}">
                <a16:creationId xmlns:a16="http://schemas.microsoft.com/office/drawing/2014/main" id="{8F2D2AD0-B40D-45B2-9C81-6455013F9F38}"/>
              </a:ext>
            </a:extLst>
          </p:cNvPr>
          <p:cNvPicPr>
            <a:picLocks noChangeAspect="1"/>
          </p:cNvPicPr>
          <p:nvPr/>
        </p:nvPicPr>
        <p:blipFill>
          <a:blip r:embed="rId4"/>
          <a:stretch>
            <a:fillRect/>
          </a:stretch>
        </p:blipFill>
        <p:spPr>
          <a:xfrm>
            <a:off x="1138445" y="5637559"/>
            <a:ext cx="9184998" cy="3880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7">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 1">
            <a:extLst>
              <a:ext uri="{FF2B5EF4-FFF2-40B4-BE49-F238E27FC236}">
                <a16:creationId xmlns:a16="http://schemas.microsoft.com/office/drawing/2014/main" id="{22AE8781-404B-42F4-8244-18E3CEA9CADD}"/>
              </a:ext>
            </a:extLst>
          </p:cNvPr>
          <p:cNvPicPr>
            <a:picLocks noChangeAspect="1"/>
          </p:cNvPicPr>
          <p:nvPr/>
        </p:nvPicPr>
        <p:blipFill>
          <a:blip r:embed="rId3"/>
          <a:stretch>
            <a:fillRect/>
          </a:stretch>
        </p:blipFill>
        <p:spPr>
          <a:xfrm>
            <a:off x="1431235" y="2422248"/>
            <a:ext cx="2385391" cy="625752"/>
          </a:xfrm>
          <a:prstGeom prst="rect">
            <a:avLst/>
          </a:prstGeom>
        </p:spPr>
      </p:pic>
      <p:pic>
        <p:nvPicPr>
          <p:cNvPr id="6" name="Image 5">
            <a:extLst>
              <a:ext uri="{FF2B5EF4-FFF2-40B4-BE49-F238E27FC236}">
                <a16:creationId xmlns:a16="http://schemas.microsoft.com/office/drawing/2014/main" id="{7D8029C1-168D-4D45-872F-19E632C930D8}"/>
              </a:ext>
            </a:extLst>
          </p:cNvPr>
          <p:cNvPicPr>
            <a:picLocks noChangeAspect="1"/>
          </p:cNvPicPr>
          <p:nvPr/>
        </p:nvPicPr>
        <p:blipFill>
          <a:blip r:embed="rId4"/>
          <a:stretch>
            <a:fillRect/>
          </a:stretch>
        </p:blipFill>
        <p:spPr>
          <a:xfrm>
            <a:off x="3903803" y="2440262"/>
            <a:ext cx="2385391" cy="6209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470"/>
            <a:ext cx="10269051" cy="52213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12 booster have carried the maximum payload mass. The result is obtained by executing the following query: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 1">
            <a:extLst>
              <a:ext uri="{FF2B5EF4-FFF2-40B4-BE49-F238E27FC236}">
                <a16:creationId xmlns:a16="http://schemas.microsoft.com/office/drawing/2014/main" id="{7C7A6E2E-64D6-403F-A9CA-B51B7010E1FB}"/>
              </a:ext>
            </a:extLst>
          </p:cNvPr>
          <p:cNvPicPr>
            <a:picLocks noChangeAspect="1"/>
          </p:cNvPicPr>
          <p:nvPr/>
        </p:nvPicPr>
        <p:blipFill>
          <a:blip r:embed="rId3"/>
          <a:stretch>
            <a:fillRect/>
          </a:stretch>
        </p:blipFill>
        <p:spPr>
          <a:xfrm>
            <a:off x="4121427" y="1904792"/>
            <a:ext cx="1696277" cy="3237051"/>
          </a:xfrm>
          <a:prstGeom prst="rect">
            <a:avLst/>
          </a:prstGeom>
        </p:spPr>
      </p:pic>
      <p:pic>
        <p:nvPicPr>
          <p:cNvPr id="6" name="Image 5">
            <a:extLst>
              <a:ext uri="{FF2B5EF4-FFF2-40B4-BE49-F238E27FC236}">
                <a16:creationId xmlns:a16="http://schemas.microsoft.com/office/drawing/2014/main" id="{F532984E-20A5-48A4-B671-7EC116011D88}"/>
              </a:ext>
            </a:extLst>
          </p:cNvPr>
          <p:cNvPicPr>
            <a:picLocks noChangeAspect="1"/>
          </p:cNvPicPr>
          <p:nvPr/>
        </p:nvPicPr>
        <p:blipFill>
          <a:blip r:embed="rId4"/>
          <a:stretch>
            <a:fillRect/>
          </a:stretch>
        </p:blipFill>
        <p:spPr>
          <a:xfrm>
            <a:off x="957675" y="6276360"/>
            <a:ext cx="10269051" cy="3397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1235"/>
            <a:ext cx="9745589" cy="47457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are 2 drones ship which fail in 2015. The query is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2B1917A2-7A01-4E8C-BB97-B7583A5DBE81}"/>
              </a:ext>
            </a:extLst>
          </p:cNvPr>
          <p:cNvPicPr>
            <a:picLocks noChangeAspect="1"/>
          </p:cNvPicPr>
          <p:nvPr/>
        </p:nvPicPr>
        <p:blipFill>
          <a:blip r:embed="rId3"/>
          <a:stretch>
            <a:fillRect/>
          </a:stretch>
        </p:blipFill>
        <p:spPr>
          <a:xfrm>
            <a:off x="2133600" y="2301736"/>
            <a:ext cx="7341704" cy="1127264"/>
          </a:xfrm>
          <a:prstGeom prst="rect">
            <a:avLst/>
          </a:prstGeom>
        </p:spPr>
      </p:pic>
      <p:pic>
        <p:nvPicPr>
          <p:cNvPr id="7" name="Image 6">
            <a:extLst>
              <a:ext uri="{FF2B5EF4-FFF2-40B4-BE49-F238E27FC236}">
                <a16:creationId xmlns:a16="http://schemas.microsoft.com/office/drawing/2014/main" id="{A10FA4C9-64A2-46F1-8473-FFE81B8DACB8}"/>
              </a:ext>
            </a:extLst>
          </p:cNvPr>
          <p:cNvPicPr>
            <a:picLocks noChangeAspect="1"/>
          </p:cNvPicPr>
          <p:nvPr/>
        </p:nvPicPr>
        <p:blipFill>
          <a:blip r:embed="rId4"/>
          <a:stretch>
            <a:fillRect/>
          </a:stretch>
        </p:blipFill>
        <p:spPr>
          <a:xfrm>
            <a:off x="251790" y="4658934"/>
            <a:ext cx="11357113" cy="5490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1308"/>
            <a:ext cx="11302720" cy="482565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Count of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We selected Landing outcomes and the COUNT of landing outcomes from the data and used the WHERE clause to filter for landing outcomes BETWEEN 2010-06-04 to 2010-03-20. then, we applied the GROUP BY clause to group the landing outcomes and the ORDER BY clause to order the grouped landing outcome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 1">
            <a:extLst>
              <a:ext uri="{FF2B5EF4-FFF2-40B4-BE49-F238E27FC236}">
                <a16:creationId xmlns:a16="http://schemas.microsoft.com/office/drawing/2014/main" id="{6E0689C4-CA3F-4507-8656-0551F8E8111B}"/>
              </a:ext>
            </a:extLst>
          </p:cNvPr>
          <p:cNvPicPr>
            <a:picLocks noChangeAspect="1"/>
          </p:cNvPicPr>
          <p:nvPr/>
        </p:nvPicPr>
        <p:blipFill>
          <a:blip r:embed="rId3"/>
          <a:stretch>
            <a:fillRect/>
          </a:stretch>
        </p:blipFill>
        <p:spPr>
          <a:xfrm>
            <a:off x="3896139" y="1881395"/>
            <a:ext cx="3600036" cy="2293040"/>
          </a:xfrm>
          <a:prstGeom prst="rect">
            <a:avLst/>
          </a:prstGeom>
        </p:spPr>
      </p:pic>
      <p:pic>
        <p:nvPicPr>
          <p:cNvPr id="6" name="Image 5">
            <a:extLst>
              <a:ext uri="{FF2B5EF4-FFF2-40B4-BE49-F238E27FC236}">
                <a16:creationId xmlns:a16="http://schemas.microsoft.com/office/drawing/2014/main" id="{A3EF375B-66BD-480C-96D6-0707DAC4D00D}"/>
              </a:ext>
            </a:extLst>
          </p:cNvPr>
          <p:cNvPicPr>
            <a:picLocks noChangeAspect="1"/>
          </p:cNvPicPr>
          <p:nvPr/>
        </p:nvPicPr>
        <p:blipFill>
          <a:blip r:embed="rId4"/>
          <a:stretch>
            <a:fillRect/>
          </a:stretch>
        </p:blipFill>
        <p:spPr>
          <a:xfrm>
            <a:off x="304800" y="5706778"/>
            <a:ext cx="11423374" cy="4016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B225E4CC-9583-4A8A-8EBA-4666FAA4C09E}"/>
              </a:ext>
            </a:extLst>
          </p:cNvPr>
          <p:cNvPicPr>
            <a:picLocks noGrp="1" noChangeAspect="1"/>
          </p:cNvPicPr>
          <p:nvPr>
            <p:ph idx="4294967295"/>
          </p:nvPr>
        </p:nvPicPr>
        <p:blipFill>
          <a:blip r:embed="rId3"/>
          <a:stretch>
            <a:fillRect/>
          </a:stretch>
        </p:blipFill>
        <p:spPr>
          <a:xfrm>
            <a:off x="770012" y="1378226"/>
            <a:ext cx="10515600" cy="47987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87E1D538-8B19-45F5-9035-1E546BD71278}"/>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56852"/>
            <a:ext cx="10530114" cy="5070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tx1"/>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a:t>
            </a:r>
            <a:r>
              <a:rPr lang="en-US" sz="2000" dirty="0">
                <a:solidFill>
                  <a:schemeClr val="accent3">
                    <a:lumMod val="25000"/>
                  </a:schemeClr>
                </a:solidFill>
                <a:latin typeface="Abadi" panose="020B0604020104020204" pitchFamily="34" charset="0"/>
              </a:rPr>
              <a:t>goal of the project is to create a machine learning pipeline to predict if the first stage will land successfully.</a:t>
            </a:r>
          </a:p>
          <a:p>
            <a:pPr marL="0" indent="0">
              <a:spcBef>
                <a:spcPts val="1400"/>
              </a:spcBef>
              <a:buNone/>
            </a:pPr>
            <a:endParaRPr lang="en-US" sz="2000" dirty="0">
              <a:solidFill>
                <a:schemeClr val="tx1"/>
              </a:solidFill>
              <a:latin typeface="Abadi" panose="020B0604020104020204" pitchFamily="34" charset="0"/>
            </a:endParaRPr>
          </a:p>
          <a:p>
            <a:pPr>
              <a:spcBef>
                <a:spcPts val="1400"/>
              </a:spcBef>
            </a:pPr>
            <a:r>
              <a:rPr lang="en-US" dirty="0">
                <a:solidFill>
                  <a:schemeClr val="accent3">
                    <a:lumMod val="25000"/>
                  </a:schemeClr>
                </a:solidFill>
                <a:latin typeface="Abadi" panose="020B0604020104020204" pitchFamily="34" charset="0"/>
              </a:rPr>
              <a:t>Problems you want to find answers</a:t>
            </a:r>
          </a:p>
          <a:p>
            <a:pPr lvl="2">
              <a:spcBef>
                <a:spcPts val="1400"/>
              </a:spcBef>
              <a:buFont typeface="Arial" panose="020B0604020202020204" pitchFamily="34" charset="0"/>
              <a:buChar char="•"/>
            </a:pPr>
            <a:r>
              <a:rPr lang="en-US" sz="1800" dirty="0">
                <a:solidFill>
                  <a:schemeClr val="tx1"/>
                </a:solidFill>
              </a:rPr>
              <a:t>Will the Falcon 9 first stage land successfully.</a:t>
            </a:r>
          </a:p>
          <a:p>
            <a:pPr lvl="2">
              <a:spcBef>
                <a:spcPts val="1400"/>
              </a:spcBef>
              <a:buFont typeface="Arial" panose="020B0604020202020204" pitchFamily="34" charset="0"/>
              <a:buChar char="•"/>
            </a:pPr>
            <a:r>
              <a:rPr lang="en-US" sz="1800" dirty="0">
                <a:solidFill>
                  <a:schemeClr val="tx1"/>
                </a:solidFill>
                <a:latin typeface="Abadi" panose="020B0604020104020204" pitchFamily="34" charset="0"/>
              </a:rPr>
              <a:t>What is the price of each launch ?</a:t>
            </a:r>
          </a:p>
          <a:p>
            <a:pPr lvl="2">
              <a:spcBef>
                <a:spcPts val="1400"/>
              </a:spcBef>
              <a:buFont typeface="Arial" panose="020B0604020202020204" pitchFamily="34" charset="0"/>
              <a:buChar char="•"/>
            </a:pPr>
            <a:r>
              <a:rPr lang="en-US" sz="1800" dirty="0">
                <a:solidFill>
                  <a:schemeClr val="tx1"/>
                </a:solidFill>
                <a:latin typeface="Abadi" panose="020B0604020104020204" pitchFamily="34" charset="0"/>
              </a:rPr>
              <a:t>Will the SpaceX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B98BCBA1-7A12-479A-A405-237CD04479E3}"/>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9835407F-C522-435D-B380-3A24A9B9A2DA}"/>
              </a:ext>
            </a:extLst>
          </p:cNvPr>
          <p:cNvPicPr>
            <a:picLocks noChangeAspect="1"/>
          </p:cNvPicPr>
          <p:nvPr/>
        </p:nvPicPr>
        <p:blipFill>
          <a:blip r:embed="rId3"/>
          <a:stretch>
            <a:fillRect/>
          </a:stretch>
        </p:blipFill>
        <p:spPr>
          <a:xfrm>
            <a:off x="752019" y="1454292"/>
            <a:ext cx="10687962" cy="4571281"/>
          </a:xfrm>
          <a:prstGeom prst="rect">
            <a:avLst/>
          </a:prstGeom>
        </p:spPr>
      </p:pic>
      <p:sp>
        <p:nvSpPr>
          <p:cNvPr id="2" name="Rectangle 1">
            <a:extLst>
              <a:ext uri="{FF2B5EF4-FFF2-40B4-BE49-F238E27FC236}">
                <a16:creationId xmlns:a16="http://schemas.microsoft.com/office/drawing/2014/main" id="{5D892685-2035-40EB-B7B9-FF97ADE986A8}"/>
              </a:ext>
            </a:extLst>
          </p:cNvPr>
          <p:cNvSpPr/>
          <p:nvPr/>
        </p:nvSpPr>
        <p:spPr>
          <a:xfrm>
            <a:off x="7182678" y="4982817"/>
            <a:ext cx="4239312" cy="79250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SN" dirty="0"/>
              <a:t>KSC LC-39A </a:t>
            </a:r>
            <a:r>
              <a:rPr lang="fr-SN" dirty="0" err="1"/>
              <a:t>had</a:t>
            </a:r>
            <a:r>
              <a:rPr lang="fr-SN" dirty="0"/>
              <a:t> the </a:t>
            </a:r>
            <a:r>
              <a:rPr lang="fr-SN" dirty="0" err="1"/>
              <a:t>most</a:t>
            </a:r>
            <a:r>
              <a:rPr lang="fr-SN" dirty="0"/>
              <a:t> </a:t>
            </a:r>
            <a:r>
              <a:rPr lang="fr-SN" dirty="0" err="1"/>
              <a:t>successful</a:t>
            </a:r>
            <a:r>
              <a:rPr lang="fr-SN" dirty="0"/>
              <a:t> </a:t>
            </a:r>
            <a:r>
              <a:rPr lang="fr-SN" dirty="0" err="1"/>
              <a:t>launches</a:t>
            </a:r>
            <a:endParaRPr lang="fr-SN"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31235"/>
            <a:ext cx="10551583" cy="474572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Image 1">
            <a:extLst>
              <a:ext uri="{FF2B5EF4-FFF2-40B4-BE49-F238E27FC236}">
                <a16:creationId xmlns:a16="http://schemas.microsoft.com/office/drawing/2014/main" id="{252AAE91-7311-4FFF-807E-621AFBD95E56}"/>
              </a:ext>
            </a:extLst>
          </p:cNvPr>
          <p:cNvPicPr>
            <a:picLocks noChangeAspect="1"/>
          </p:cNvPicPr>
          <p:nvPr/>
        </p:nvPicPr>
        <p:blipFill>
          <a:blip r:embed="rId3"/>
          <a:stretch>
            <a:fillRect/>
          </a:stretch>
        </p:blipFill>
        <p:spPr>
          <a:xfrm>
            <a:off x="2464904" y="1431236"/>
            <a:ext cx="7620000" cy="34027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Image 1">
            <a:extLst>
              <a:ext uri="{FF2B5EF4-FFF2-40B4-BE49-F238E27FC236}">
                <a16:creationId xmlns:a16="http://schemas.microsoft.com/office/drawing/2014/main" id="{E9D94BEF-4C58-4719-9355-3F79DCC86A39}"/>
              </a:ext>
            </a:extLst>
          </p:cNvPr>
          <p:cNvPicPr>
            <a:picLocks noChangeAspect="1"/>
          </p:cNvPicPr>
          <p:nvPr/>
        </p:nvPicPr>
        <p:blipFill>
          <a:blip r:embed="rId3"/>
          <a:stretch>
            <a:fillRect/>
          </a:stretch>
        </p:blipFill>
        <p:spPr>
          <a:xfrm>
            <a:off x="874643" y="1825626"/>
            <a:ext cx="10151166" cy="41999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Graphique 6">
            <a:extLst>
              <a:ext uri="{FF2B5EF4-FFF2-40B4-BE49-F238E27FC236}">
                <a16:creationId xmlns:a16="http://schemas.microsoft.com/office/drawing/2014/main" id="{3F8445EB-4C72-475D-9EBB-E78E58FA82E4}"/>
              </a:ext>
            </a:extLst>
          </p:cNvPr>
          <p:cNvGraphicFramePr>
            <a:graphicFrameLocks/>
          </p:cNvGraphicFramePr>
          <p:nvPr>
            <p:extLst>
              <p:ext uri="{D42A27DB-BD31-4B8C-83A1-F6EECF244321}">
                <p14:modId xmlns:p14="http://schemas.microsoft.com/office/powerpoint/2010/main" val="150477655"/>
              </p:ext>
            </p:extLst>
          </p:nvPr>
        </p:nvGraphicFramePr>
        <p:xfrm>
          <a:off x="2390089" y="1497496"/>
          <a:ext cx="7275444" cy="3405808"/>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E5955C53-E6DB-4275-A2B1-03D8B136E488}"/>
              </a:ext>
            </a:extLst>
          </p:cNvPr>
          <p:cNvSpPr/>
          <p:nvPr/>
        </p:nvSpPr>
        <p:spPr>
          <a:xfrm>
            <a:off x="1431235" y="5274365"/>
            <a:ext cx="8878956" cy="848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SN" dirty="0">
                <a:solidFill>
                  <a:schemeClr val="tx1"/>
                </a:solidFill>
              </a:rPr>
              <a:t>The best model </a:t>
            </a:r>
            <a:r>
              <a:rPr lang="fr-SN" dirty="0" err="1">
                <a:solidFill>
                  <a:schemeClr val="tx1"/>
                </a:solidFill>
              </a:rPr>
              <a:t>is</a:t>
            </a:r>
            <a:r>
              <a:rPr lang="fr-SN" dirty="0">
                <a:solidFill>
                  <a:schemeClr val="tx1"/>
                </a:solidFill>
              </a:rPr>
              <a:t> </a:t>
            </a:r>
            <a:r>
              <a:rPr lang="fr-SN" dirty="0" err="1">
                <a:solidFill>
                  <a:schemeClr val="tx1"/>
                </a:solidFill>
              </a:rPr>
              <a:t>decision</a:t>
            </a:r>
            <a:r>
              <a:rPr lang="fr-SN" dirty="0">
                <a:solidFill>
                  <a:schemeClr val="tx1"/>
                </a:solidFill>
              </a:rPr>
              <a:t> </a:t>
            </a:r>
            <a:r>
              <a:rPr lang="fr-SN" dirty="0" err="1">
                <a:solidFill>
                  <a:schemeClr val="tx1"/>
                </a:solidFill>
              </a:rPr>
              <a:t>tree</a:t>
            </a:r>
            <a:endParaRPr lang="fr-SN" dirty="0">
              <a:solidFill>
                <a:schemeClr val="tx1"/>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 1">
            <a:extLst>
              <a:ext uri="{FF2B5EF4-FFF2-40B4-BE49-F238E27FC236}">
                <a16:creationId xmlns:a16="http://schemas.microsoft.com/office/drawing/2014/main" id="{5697032B-6FD6-4B7E-AE3C-B35939B4824A}"/>
              </a:ext>
            </a:extLst>
          </p:cNvPr>
          <p:cNvPicPr>
            <a:picLocks noChangeAspect="1"/>
          </p:cNvPicPr>
          <p:nvPr/>
        </p:nvPicPr>
        <p:blipFill>
          <a:blip r:embed="rId3"/>
          <a:stretch>
            <a:fillRect/>
          </a:stretch>
        </p:blipFill>
        <p:spPr>
          <a:xfrm>
            <a:off x="3752850" y="1476375"/>
            <a:ext cx="4686300" cy="39052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775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(https://api.spacexdata.com/v4/rockets/)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(https://en.wikipedia.org/wiki/List_of_Falcon/_9/_and_Falcon_Heavy_launches)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 summarizing to show some characteristics, create a landing outcome label based on outcome data </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900" dirty="0">
                <a:solidFill>
                  <a:srgbClr val="0B49CB"/>
                </a:solidFill>
                <a:latin typeface="Abadi"/>
              </a:rPr>
              <a:t>Executive Summary</a:t>
            </a:r>
          </a:p>
          <a:p>
            <a:pPr>
              <a:lnSpc>
                <a:spcPct val="120000"/>
              </a:lnSpc>
              <a:spcBef>
                <a:spcPts val="1400"/>
              </a:spcBef>
            </a:pPr>
            <a:r>
              <a:rPr lang="en-US" sz="3300" dirty="0">
                <a:solidFill>
                  <a:schemeClr val="accent3">
                    <a:lumMod val="25000"/>
                  </a:schemeClr>
                </a:solidFill>
                <a:latin typeface="Abadi"/>
              </a:rPr>
              <a:t>Perform interactive visual analytics using Folium and </a:t>
            </a:r>
            <a:r>
              <a:rPr lang="en-US" sz="3300" dirty="0" err="1">
                <a:solidFill>
                  <a:schemeClr val="accent3">
                    <a:lumMod val="25000"/>
                  </a:schemeClr>
                </a:solidFill>
                <a:latin typeface="Abadi"/>
              </a:rPr>
              <a:t>Plotly</a:t>
            </a:r>
            <a:r>
              <a:rPr lang="en-US" sz="3300" dirty="0">
                <a:solidFill>
                  <a:schemeClr val="accent3">
                    <a:lumMod val="25000"/>
                  </a:schemeClr>
                </a:solidFill>
                <a:latin typeface="Abadi"/>
              </a:rPr>
              <a:t> Dash</a:t>
            </a:r>
          </a:p>
          <a:p>
            <a:pPr>
              <a:lnSpc>
                <a:spcPct val="120000"/>
              </a:lnSpc>
              <a:spcBef>
                <a:spcPts val="1400"/>
              </a:spcBef>
            </a:pPr>
            <a:r>
              <a:rPr lang="en-US" sz="3300" dirty="0">
                <a:solidFill>
                  <a:schemeClr val="accent3">
                    <a:lumMod val="25000"/>
                  </a:schemeClr>
                </a:solidFill>
                <a:latin typeface="Abadi"/>
              </a:rPr>
              <a:t>Perform predictive analysis using classification models</a:t>
            </a:r>
          </a:p>
          <a:p>
            <a:pPr lvl="1">
              <a:lnSpc>
                <a:spcPct val="120000"/>
              </a:lnSpc>
              <a:spcBef>
                <a:spcPts val="1400"/>
              </a:spcBef>
            </a:pPr>
            <a:r>
              <a:rPr lang="en-US" sz="2800" dirty="0"/>
              <a:t>Using machine learning to determine if the first stage of Falcon 9 will land successfully. Split data into training data and test data to find the best Hyperparameter for SVM, Classification Trees, and Logistic Regression. </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6998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2000" dirty="0"/>
              <a:t>Datasets were collected from SpaceX API (https://api.spacexdata.com/v4/rockets/) and from Wikipedia (https://en.wikipedia.org/wiki/List_of_Falcon/_9/_and_Falcon_Heavy_launches), using web scraping technics.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r>
              <a:rPr lang="en-GB" sz="2400" dirty="0"/>
              <a:t>SpaceX has a public API from where data can be obtained and then used. This API was used to get the data and then wrangle it according to the flowchart beside</a:t>
            </a:r>
          </a:p>
          <a:p>
            <a:endParaRPr lang="en-GB" sz="2400"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marL="0" indent="0">
              <a:lnSpc>
                <a:spcPct val="100000"/>
              </a:lnSpc>
              <a:spcBef>
                <a:spcPts val="1400"/>
              </a:spcBef>
              <a:buNone/>
            </a:pPr>
            <a:r>
              <a:rPr lang="en-US" sz="1600" dirty="0"/>
              <a:t>https://github.com/Prudence-K/data_sc_fin/blob/main/jupyter-labs-spacex-data-collection-api.ipynb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519688B-8D74-439F-AF7D-DA7CDD80C5B6}"/>
              </a:ext>
            </a:extLst>
          </p:cNvPr>
          <p:cNvSpPr/>
          <p:nvPr/>
        </p:nvSpPr>
        <p:spPr>
          <a:xfrm>
            <a:off x="6812924" y="1931831"/>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Request and parse the SpaceX launch data with its URL using the GET request</a:t>
            </a:r>
            <a:endParaRPr lang="fr-SN" sz="1600" dirty="0"/>
          </a:p>
        </p:txBody>
      </p:sp>
      <p:sp>
        <p:nvSpPr>
          <p:cNvPr id="7" name="Rectangle 6">
            <a:extLst>
              <a:ext uri="{FF2B5EF4-FFF2-40B4-BE49-F238E27FC236}">
                <a16:creationId xmlns:a16="http://schemas.microsoft.com/office/drawing/2014/main" id="{D7778603-1FB1-438A-86A3-735020C1A0F9}"/>
              </a:ext>
            </a:extLst>
          </p:cNvPr>
          <p:cNvSpPr/>
          <p:nvPr/>
        </p:nvSpPr>
        <p:spPr>
          <a:xfrm>
            <a:off x="6849413" y="3166056"/>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Filter the </a:t>
            </a:r>
            <a:r>
              <a:rPr lang="en-US" sz="1600" dirty="0" err="1"/>
              <a:t>dataframe</a:t>
            </a:r>
            <a:r>
              <a:rPr lang="en-US" sz="1600" dirty="0"/>
              <a:t> to only include Falcon 9 launches</a:t>
            </a:r>
            <a:endParaRPr lang="fr-SN" sz="1600" dirty="0"/>
          </a:p>
        </p:txBody>
      </p:sp>
      <p:sp>
        <p:nvSpPr>
          <p:cNvPr id="8" name="Rectangle 7">
            <a:extLst>
              <a:ext uri="{FF2B5EF4-FFF2-40B4-BE49-F238E27FC236}">
                <a16:creationId xmlns:a16="http://schemas.microsoft.com/office/drawing/2014/main" id="{5BB244D0-300F-42AD-8B99-8E1FD2561839}"/>
              </a:ext>
            </a:extLst>
          </p:cNvPr>
          <p:cNvSpPr/>
          <p:nvPr/>
        </p:nvSpPr>
        <p:spPr>
          <a:xfrm>
            <a:off x="6860144" y="4413159"/>
            <a:ext cx="3670479" cy="553792"/>
          </a:xfrm>
          <a:prstGeom prst="rect">
            <a:avLst/>
          </a:prstGeom>
          <a:ln>
            <a:solidFill>
              <a:srgbClr val="0948C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Dealing with Missing Values</a:t>
            </a:r>
            <a:endParaRPr lang="fr-SN" sz="1600" dirty="0"/>
          </a:p>
        </p:txBody>
      </p:sp>
      <p:cxnSp>
        <p:nvCxnSpPr>
          <p:cNvPr id="10" name="Connecteur droit avec flèche 9">
            <a:extLst>
              <a:ext uri="{FF2B5EF4-FFF2-40B4-BE49-F238E27FC236}">
                <a16:creationId xmlns:a16="http://schemas.microsoft.com/office/drawing/2014/main" id="{2B80E098-FC98-476F-BFBC-3BF0F9B307AE}"/>
              </a:ext>
            </a:extLst>
          </p:cNvPr>
          <p:cNvCxnSpPr>
            <a:stCxn id="2" idx="2"/>
          </p:cNvCxnSpPr>
          <p:nvPr/>
        </p:nvCxnSpPr>
        <p:spPr>
          <a:xfrm>
            <a:off x="8648164" y="2485623"/>
            <a:ext cx="0" cy="64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C4CD589-23FC-419D-B747-205A7362ADB8}"/>
              </a:ext>
            </a:extLst>
          </p:cNvPr>
          <p:cNvCxnSpPr/>
          <p:nvPr/>
        </p:nvCxnSpPr>
        <p:spPr>
          <a:xfrm>
            <a:off x="8671774" y="3719850"/>
            <a:ext cx="0" cy="64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1129</TotalTime>
  <Words>2365</Words>
  <Application>Microsoft Office PowerPoint</Application>
  <PresentationFormat>Grand écran</PresentationFormat>
  <Paragraphs>382</Paragraphs>
  <Slides>50</Slides>
  <Notes>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50</vt:i4>
      </vt:variant>
    </vt:vector>
  </HeadingPairs>
  <TitlesOfParts>
    <vt:vector size="59" baseType="lpstr">
      <vt:lpstr>Abadi</vt:lpstr>
      <vt:lpstr>Arial</vt:lpstr>
      <vt:lpstr>Calibri</vt:lpstr>
      <vt:lpstr>Calibri Light</vt:lpstr>
      <vt:lpstr>IBM Plex Mono SemiBold</vt:lpstr>
      <vt:lpstr>IBM Plex Mono Text</vt:lpstr>
      <vt:lpstr>SF Pro</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Prudence KOTOUNNOU</cp:lastModifiedBy>
  <cp:revision>225</cp:revision>
  <dcterms:created xsi:type="dcterms:W3CDTF">2021-04-29T18:58:34Z</dcterms:created>
  <dcterms:modified xsi:type="dcterms:W3CDTF">2023-06-22T18:33:59Z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